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9"/>
  </p:notesMasterIdLst>
  <p:sldIdLst>
    <p:sldId id="256" r:id="rId2"/>
    <p:sldId id="259" r:id="rId3"/>
    <p:sldId id="575" r:id="rId4"/>
    <p:sldId id="576" r:id="rId5"/>
    <p:sldId id="577" r:id="rId6"/>
    <p:sldId id="578" r:id="rId7"/>
    <p:sldId id="579" r:id="rId8"/>
    <p:sldId id="580" r:id="rId9"/>
    <p:sldId id="581" r:id="rId10"/>
    <p:sldId id="582" r:id="rId11"/>
    <p:sldId id="583" r:id="rId12"/>
    <p:sldId id="584" r:id="rId13"/>
    <p:sldId id="585" r:id="rId14"/>
    <p:sldId id="586" r:id="rId15"/>
    <p:sldId id="587" r:id="rId16"/>
    <p:sldId id="588" r:id="rId17"/>
    <p:sldId id="589" r:id="rId18"/>
    <p:sldId id="590" r:id="rId19"/>
    <p:sldId id="601" r:id="rId20"/>
    <p:sldId id="602" r:id="rId21"/>
    <p:sldId id="604" r:id="rId22"/>
    <p:sldId id="605" r:id="rId23"/>
    <p:sldId id="607" r:id="rId24"/>
    <p:sldId id="608" r:id="rId25"/>
    <p:sldId id="609" r:id="rId26"/>
    <p:sldId id="610" r:id="rId27"/>
    <p:sldId id="611" r:id="rId28"/>
    <p:sldId id="612" r:id="rId29"/>
    <p:sldId id="615" r:id="rId30"/>
    <p:sldId id="616" r:id="rId31"/>
    <p:sldId id="668" r:id="rId32"/>
    <p:sldId id="617" r:id="rId33"/>
    <p:sldId id="631" r:id="rId34"/>
    <p:sldId id="632" r:id="rId35"/>
    <p:sldId id="618" r:id="rId36"/>
    <p:sldId id="633" r:id="rId37"/>
    <p:sldId id="619" r:id="rId38"/>
    <p:sldId id="634" r:id="rId39"/>
    <p:sldId id="635" r:id="rId40"/>
    <p:sldId id="636" r:id="rId41"/>
    <p:sldId id="637" r:id="rId42"/>
    <p:sldId id="638" r:id="rId43"/>
    <p:sldId id="639" r:id="rId44"/>
    <p:sldId id="640" r:id="rId45"/>
    <p:sldId id="641" r:id="rId46"/>
    <p:sldId id="643" r:id="rId47"/>
    <p:sldId id="620" r:id="rId48"/>
    <p:sldId id="621" r:id="rId49"/>
    <p:sldId id="622" r:id="rId50"/>
    <p:sldId id="623" r:id="rId51"/>
    <p:sldId id="644" r:id="rId52"/>
    <p:sldId id="645" r:id="rId53"/>
    <p:sldId id="646" r:id="rId54"/>
    <p:sldId id="647" r:id="rId55"/>
    <p:sldId id="648" r:id="rId56"/>
    <p:sldId id="649" r:id="rId57"/>
    <p:sldId id="650" r:id="rId58"/>
    <p:sldId id="651" r:id="rId59"/>
    <p:sldId id="624" r:id="rId60"/>
    <p:sldId id="669" r:id="rId61"/>
    <p:sldId id="670" r:id="rId62"/>
    <p:sldId id="671" r:id="rId63"/>
    <p:sldId id="625" r:id="rId64"/>
    <p:sldId id="655" r:id="rId65"/>
    <p:sldId id="656" r:id="rId66"/>
    <p:sldId id="657" r:id="rId67"/>
    <p:sldId id="658" r:id="rId68"/>
    <p:sldId id="659" r:id="rId69"/>
    <p:sldId id="660" r:id="rId70"/>
    <p:sldId id="661" r:id="rId71"/>
    <p:sldId id="662" r:id="rId72"/>
    <p:sldId id="663" r:id="rId73"/>
    <p:sldId id="665" r:id="rId74"/>
    <p:sldId id="700" r:id="rId75"/>
    <p:sldId id="688" r:id="rId76"/>
    <p:sldId id="690" r:id="rId77"/>
    <p:sldId id="691" r:id="rId78"/>
    <p:sldId id="728" r:id="rId79"/>
    <p:sldId id="729" r:id="rId80"/>
    <p:sldId id="694" r:id="rId81"/>
    <p:sldId id="730" r:id="rId82"/>
    <p:sldId id="731" r:id="rId83"/>
    <p:sldId id="701" r:id="rId84"/>
    <p:sldId id="732" r:id="rId85"/>
    <p:sldId id="733" r:id="rId86"/>
    <p:sldId id="734" r:id="rId87"/>
    <p:sldId id="735" r:id="rId88"/>
    <p:sldId id="736" r:id="rId89"/>
    <p:sldId id="737" r:id="rId90"/>
    <p:sldId id="738" r:id="rId91"/>
    <p:sldId id="739" r:id="rId92"/>
    <p:sldId id="740" r:id="rId93"/>
    <p:sldId id="741" r:id="rId94"/>
    <p:sldId id="702" r:id="rId95"/>
    <p:sldId id="742" r:id="rId96"/>
    <p:sldId id="743" r:id="rId97"/>
    <p:sldId id="573" r:id="rId98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9" autoAdjust="0"/>
    <p:restoredTop sz="90339" autoAdjust="0"/>
  </p:normalViewPr>
  <p:slideViewPr>
    <p:cSldViewPr>
      <p:cViewPr varScale="1">
        <p:scale>
          <a:sx n="67" d="100"/>
          <a:sy n="67" d="100"/>
        </p:scale>
        <p:origin x="145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4AE3314-9DCB-49FD-B20E-AFE426E32EF5}" type="datetimeFigureOut">
              <a:rPr lang="en-US" smtClean="0"/>
              <a:pPr/>
              <a:t>11/4/2018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D506D70-4FDC-464B-81DF-79C5C4B28E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34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ully_qualified_domain_name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Lorenzo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Cavallaro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was a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postdoc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researcher</a:t>
            </a:r>
            <a:r>
              <a:rPr lang="en-US" baseline="0" dirty="0" smtClean="0">
                <a:latin typeface="Times New Roman" pitchFamily="18" charset="0"/>
                <a:cs typeface="Times New Roman" pitchFamily="18" charset="0"/>
              </a:rPr>
              <a:t> at UCSB when they encounter a unique challenge of actually taking over a bot.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61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Trojan horse looks like a legitimate software but it hides malicious activity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69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After taking over the </a:t>
            </a:r>
            <a:r>
              <a:rPr lang="en-US" dirty="0" err="1" smtClean="0"/>
              <a:t>botnet</a:t>
            </a:r>
            <a:r>
              <a:rPr lang="en-US" baseline="0" dirty="0" smtClean="0"/>
              <a:t> they follow two basic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13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33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a days there is search engine</a:t>
            </a:r>
            <a:r>
              <a:rPr lang="en-US" baseline="0" dirty="0" smtClean="0"/>
              <a:t> optimization that lure users from malicious 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27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numerous IP addresses associated with a single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Fully qualified domain name"/>
              </a:rPr>
              <a:t>fully qualified domain name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where the IP addresses are swapped in and out with extremely high frequency, through changing DNS records.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Rendezvous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meeting at a prearranged time and place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43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Address Table</a:t>
            </a:r>
            <a:r>
              <a:rPr lang="en-US" baseline="0" dirty="0" smtClean="0"/>
              <a:t> Equivalent to process linkage table and tells what external function this process </a:t>
            </a:r>
            <a:r>
              <a:rPr lang="en-US" baseline="0" smtClean="0"/>
              <a:t>is going to use.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48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it more interesting and harder</a:t>
            </a:r>
            <a:r>
              <a:rPr lang="en-US" baseline="0" dirty="0" smtClean="0"/>
              <a:t> you can actually place a hook in </a:t>
            </a:r>
            <a:r>
              <a:rPr lang="en-US" baseline="0" smtClean="0"/>
              <a:t>original handler.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6D70-4FDC-464B-81DF-79C5C4B28E23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67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F41E1-AB68-4368-89A5-59C77DE20639}" type="datetime1">
              <a:rPr lang="en-US" smtClean="0"/>
              <a:pPr/>
              <a:t>11/4/2018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8461F-1DC0-404D-9B8D-75E7258766F8}" type="datetime1">
              <a:rPr lang="en-US" smtClean="0"/>
              <a:pPr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ABBC-676F-4630-AC9D-396831DF12B1}" type="datetime1">
              <a:rPr lang="en-US" smtClean="0"/>
              <a:pPr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1CEF0-DEBB-43CF-84D6-D56277FEF5AC}" type="datetime1">
              <a:rPr lang="en-US" smtClean="0"/>
              <a:pPr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C222-9C81-4B91-B1DE-98F1A2EE7B94}" type="datetime1">
              <a:rPr lang="en-US" smtClean="0"/>
              <a:pPr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4BF07-F3CA-4F4E-809E-1EC931DC98FD}" type="datetime1">
              <a:rPr lang="en-US" smtClean="0"/>
              <a:pPr/>
              <a:t>11/4/2018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56C3-99BF-44E2-B334-9F2945E6796D}" type="datetime1">
              <a:rPr lang="en-US" smtClean="0"/>
              <a:pPr/>
              <a:t>11/4/2018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F9FEC-CAFF-47AB-AB97-6491BD66F9CD}" type="datetime1">
              <a:rPr lang="en-US" smtClean="0"/>
              <a:pPr/>
              <a:t>11/4/2018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29006-2BF3-4D42-9962-34788B408059}" type="datetime1">
              <a:rPr lang="en-US" smtClean="0"/>
              <a:pPr/>
              <a:t>11/4/2018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4D179-F866-4092-99B6-CA969889BE96}" type="datetime1">
              <a:rPr lang="en-US" smtClean="0"/>
              <a:pPr/>
              <a:t>11/4/2018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5F81-6440-4DC8-8AF8-0D13DF1EA0D2}" type="datetime1">
              <a:rPr lang="en-US" smtClean="0"/>
              <a:pPr/>
              <a:t>11/4/2018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BDFDDA1-9C6D-4AAE-8888-4DCB2DF0512A}" type="datetime1">
              <a:rPr lang="en-US" smtClean="0"/>
              <a:pPr/>
              <a:t>11/4/2018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200400"/>
            <a:ext cx="7391400" cy="2286000"/>
          </a:xfrm>
        </p:spPr>
        <p:txBody>
          <a:bodyPr>
            <a:normAutofit fontScale="92500" lnSpcReduction="10000"/>
          </a:bodyPr>
          <a:lstStyle/>
          <a:p>
            <a:r>
              <a:rPr lang="en-US" sz="3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Lecture # </a:t>
            </a:r>
            <a:r>
              <a:rPr lang="en-US" sz="3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18: </a:t>
            </a:r>
            <a:r>
              <a:rPr lang="en-US" sz="3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Malicious Software and Botnets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Dr.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Sufian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Hameed</a:t>
            </a:r>
            <a:endParaRPr lang="en-US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Computer Science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FAST-NUCES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00200"/>
            <a:ext cx="8229600" cy="1470025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CS-446: Information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Systems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Security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52400"/>
            <a:ext cx="1164608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http://study.result.pk/wp-content/uploads/2011/07/National-University-of-Computer-and-Emerging-Sciences-NUCES-300x300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Threats </a:t>
            </a:r>
            <a:r>
              <a:rPr lang="en-US" sz="27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(Theft of Financial Information)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8,310 unique accounts from 410 financial institutions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Top 5: PayPal (1,770),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Poste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Italiane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, Capital One, E*Trade, Chase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38% of credentials stolen from browsers password manager</a:t>
            </a:r>
          </a:p>
          <a:p>
            <a:pPr lvl="1">
              <a:buNone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1,660 credit cards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Top 3: Visa (1,056),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Mastercard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, American Express, Maestro, Discover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US (49%), Italy (12%), Spain (8%)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Typically, one CC per victim, but there are exceptions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Value of Financial Information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In a 2008 report on the underground economy, Symantec estimates</a:t>
            </a:r>
          </a:p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Value of a stolen credit card details at $.10 to $25.00</a:t>
            </a:r>
          </a:p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Similarly, bank accounts at $10.00 to $1,000.00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Using such values, 10 days of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Torpig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data valued at $83K to $8.3M	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9622" y="2895600"/>
            <a:ext cx="6811378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819400"/>
            <a:ext cx="7772400" cy="1143000"/>
          </a:xfrm>
        </p:spPr>
        <p:txBody>
          <a:bodyPr/>
          <a:lstStyle/>
          <a:p>
            <a:pPr algn="r"/>
            <a:r>
              <a:rPr lang="en-US" u="sng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Lessons Learned</a:t>
            </a:r>
            <a:endParaRPr lang="en-US" u="sng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Lessons Learned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Most security threats start from the web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 malicious web page leverages a defect in a program to gain arbitrary code execution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exploit downloads and installs a malware sample, that infects the victim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819400"/>
            <a:ext cx="7772400" cy="1143000"/>
          </a:xfrm>
        </p:spPr>
        <p:txBody>
          <a:bodyPr/>
          <a:lstStyle/>
          <a:p>
            <a:pPr algn="r"/>
            <a:r>
              <a:rPr lang="en-US" u="sng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Malicious Software</a:t>
            </a:r>
            <a:endParaRPr lang="en-US" u="sng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Malicious Software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981200"/>
            <a:ext cx="8458200" cy="28194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b="1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(Malware) refers to any unwanted software and executable code that is used to perform an unauthorized, often harmful, action on a computing device. It is an umbrella-term for various types of harmful software, including viruses, worms, Trojans, </a:t>
            </a:r>
            <a:r>
              <a:rPr lang="en-US" b="1" i="1" dirty="0" err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rootkits</a:t>
            </a:r>
            <a:r>
              <a:rPr lang="en-US" b="1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US" b="1" i="1" dirty="0" err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botnets</a:t>
            </a:r>
            <a:r>
              <a:rPr lang="en-US" b="1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200" b="1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Taxonomy I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371600"/>
            <a:ext cx="4705350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Taxonomy II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Virus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Self-replicating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Needs a host to infect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Boot (Brain virus), overwrite, parasitic, cavity, entry point obfuscation, code integration (W95/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Zmist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virus)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Worm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Self-replicating, spreads (autonomously) over network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Exploits vulnerabilities affecting a large number of hosts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Sends itself via email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e.g., Internet worm,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Netsky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Sobig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Code Red, Blaster, Slammer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Taxonomy III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Trojan horse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Malicious program disguised as a legitimate software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Many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dierent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malicious actions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Spy on sensitive user data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Hide presence (e.g., root-kit)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Allow remote access (e.g., Back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Orice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NetBus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Root-kit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Used to keep access to a compromised system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Usually hides files, processes, network connections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User- and kernel-level (very sophisticated and can hide drivers)</a:t>
            </a: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Fighting Malware I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Foremost Goals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Understand malware behaviors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to (automatically) identify and classify families of malware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(to) automatically generate effective malware detection models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Collect malware samples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How about infection strategies?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Analyze samples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Static analysis</a:t>
            </a:r>
          </a:p>
          <a:p>
            <a:pPr lvl="3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Studying a program's properties without executing it</a:t>
            </a:r>
          </a:p>
          <a:p>
            <a:pPr lvl="3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Reverse engineering may be hampered (e.g., obfuscation, encryption)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Dynamic analysis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Studying a program's properties by executing it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Environment-limited analysis</a:t>
            </a: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772400" cy="579438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Overview </a:t>
            </a:r>
            <a:endParaRPr 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838200"/>
            <a:ext cx="8534400" cy="5334000"/>
          </a:xfrm>
        </p:spPr>
        <p:txBody>
          <a:bodyPr>
            <a:normAutofit/>
          </a:bodyPr>
          <a:lstStyle/>
          <a:p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Malicious Software</a:t>
            </a:r>
          </a:p>
          <a:p>
            <a:r>
              <a:rPr lang="en-US" i="1" dirty="0" err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Botnets</a:t>
            </a:r>
            <a:endParaRPr lang="en-US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i="1" dirty="0" err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Botnets</a:t>
            </a:r>
            <a:r>
              <a:rPr lang="en-US" i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detection and </a:t>
            </a:r>
            <a:r>
              <a:rPr lang="en-US" i="1" dirty="0" err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Rootkits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248400"/>
            <a:ext cx="4876800" cy="381000"/>
          </a:xfrm>
        </p:spPr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Fighting Malware II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Extract (and generalize) malicious behavior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Host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Network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Generate and deploy detection models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Hard Problems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Lack of general definition of malicious behavior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Cat-and-mouse game: attackers have much freedom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Victims often (unwittingly) help attackers</a:t>
            </a: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819400"/>
            <a:ext cx="7772400" cy="1143000"/>
          </a:xfrm>
        </p:spPr>
        <p:txBody>
          <a:bodyPr/>
          <a:lstStyle/>
          <a:p>
            <a:pPr algn="r"/>
            <a:r>
              <a:rPr lang="en-US" u="sng" dirty="0" err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Botnets</a:t>
            </a:r>
            <a:endParaRPr lang="en-US" u="sng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Botnets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I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Autonomous programs performing tasks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More recent trend in malicious development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Benign bots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First bots were programs used for Internet Relay Chat (IRC)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React to events in IRC channels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Typically offer useful services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Early definition of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An IRC user who is actually a program. On IRC, typically the</a:t>
            </a:r>
          </a:p>
          <a:p>
            <a:pPr algn="ctr">
              <a:buNone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robot provides some useful service. Examples are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NickServ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algn="ctr">
              <a:buNone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which tries to prevent random users from adopting nicks already</a:t>
            </a:r>
          </a:p>
          <a:p>
            <a:pPr algn="ctr">
              <a:buNone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claimed by others.</a:t>
            </a:r>
            <a:endParaRPr lang="en-US" sz="1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Botnets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II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Eggdrop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(1993)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Used to manage IRC chat channels when the operator was away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Still maintained, see http://eggheads.org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Malicious IRC bots started to evolve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Takeover wars to control certain IRC channels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Trash talking (flooding)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Also involved in Denial of Service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DoS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to force IRC net split (disconnection from previous connection)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IRC proxies to hide attackers' origin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number of parallel, malicious developments</a:t>
            </a:r>
            <a:endParaRPr lang="en-US" sz="1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History I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How did we get here?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Early 1990s: IRC bots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Automated management of IRC channels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1999 --- 2000: Distributed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DoS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tools (distribution)</a:t>
            </a:r>
          </a:p>
          <a:p>
            <a:pPr lvl="2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Trinoo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TFN2k,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Stacheldraht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1999 --- 2000: Trojan Horse (remote control)</a:t>
            </a:r>
          </a:p>
          <a:p>
            <a:pPr lvl="2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BackOrice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BackOrice2k,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SubSeven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2001 --- today: Worms (spreading)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Code Red, Blaster,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Sasser</a:t>
            </a:r>
            <a:endParaRPr lang="en-US" sz="4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History II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Bots today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Malware (backdoor, Trojan) running on compromised machines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Incorporates different modules to carry out malicious tasks (spamming,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DoS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. . . 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Remote controlled by criminal entity (called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master or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herder)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Bots are incorporated in network of compromised machines</a:t>
            </a:r>
          </a:p>
          <a:p>
            <a:pPr lvl="1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Botnets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(sizes up to hundreds of thousands of infected machines)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Botnets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Main vehicle for carrying out criminal activities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Financial motivation</a:t>
            </a:r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Botnets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How do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botnets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get created?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Infection and spreading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How are bots (and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botnets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controlled?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Command and control channel (C&amp;C), robustness features (e.g., fast flux, domain flux, push/pull/P2P)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What are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botnets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used for?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Criminal applications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How can we mitigate the problem?</a:t>
            </a:r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Creation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Host infected by one of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Network worm (vulnerabilities)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Email attachment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Trojan version of program (ever heard of P2P?)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Drive-by-downloads (malicious web sites)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Existing backdoor (from previous infection)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Specialized services (PPI, Exploit-as-a-Service)</a:t>
            </a:r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Drive-By Downloads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Malicious scripts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Injected into legitimate sites (e.g., via SQL injection)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Hosted on malicious sites (URLs distributed via spam)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Embedded into ads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Drive-by downloads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Attacks against web browser and/or vulnerable plug-ins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Typically launched via client-side scripts (JavaScript, VBScript)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Redirection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Landing page redirects to malicious site (e.g., via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iframe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Makes management easier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Customize exploits (browser version), serve each IP only once</a:t>
            </a:r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sz="33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Propagation Technique: </a:t>
            </a:r>
            <a:r>
              <a:rPr lang="en-US" sz="27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Remote exploit + drive-by-download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endParaRPr lang="en-US" sz="24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9725" y="1052513"/>
            <a:ext cx="592455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Lets start with a story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2895600"/>
            <a:ext cx="7772400" cy="990600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Takeover of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Torpig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by security researchers from University of California, Santa Barbara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772400" cy="655638"/>
          </a:xfrm>
        </p:spPr>
        <p:txBody>
          <a:bodyPr>
            <a:noAutofit/>
          </a:bodyPr>
          <a:lstStyle/>
          <a:p>
            <a:r>
              <a:rPr lang="en-US" sz="3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Propagation Technique: </a:t>
            </a:r>
            <a:r>
              <a:rPr lang="en-US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Remote exploit + drive-by-download</a:t>
            </a:r>
            <a:endParaRPr lang="en-US" sz="2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endParaRPr lang="en-US" sz="28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1575" y="990600"/>
            <a:ext cx="7362825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772400" cy="655638"/>
          </a:xfrm>
        </p:spPr>
        <p:txBody>
          <a:bodyPr>
            <a:noAutofit/>
          </a:bodyPr>
          <a:lstStyle/>
          <a:p>
            <a:r>
              <a:rPr lang="en-US" sz="3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Propagation Technique: </a:t>
            </a:r>
            <a:r>
              <a:rPr lang="en-US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Remote exploit + drive-by-download</a:t>
            </a:r>
            <a:endParaRPr lang="en-US" sz="2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endParaRPr lang="en-US" sz="28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2893" y="1138238"/>
            <a:ext cx="6936707" cy="503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Propagation Techniques: </a:t>
            </a:r>
            <a:r>
              <a:rPr lang="en-US" sz="33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Rogue Antivirus</a:t>
            </a:r>
            <a:endParaRPr lang="en-US" sz="33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7340" y="1295400"/>
            <a:ext cx="578552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Propagation Techniques: </a:t>
            </a:r>
            <a:r>
              <a:rPr lang="en-US" sz="33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Rogue Antivirus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7340" y="1295400"/>
            <a:ext cx="578552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Propagation Techniques: </a:t>
            </a:r>
            <a:r>
              <a:rPr lang="en-US" sz="33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Rogue Antivirus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5226" y="1304925"/>
            <a:ext cx="7328673" cy="486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Command &amp; Control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1828800"/>
            <a:ext cx="5623249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Command &amp; Control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143000"/>
            <a:ext cx="8458200" cy="48768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Centralized control</a:t>
            </a:r>
          </a:p>
          <a:p>
            <a:pPr>
              <a:buNone/>
            </a:pPr>
            <a:r>
              <a:rPr lang="en-US" sz="22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IRC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Commands published in IRC channels</a:t>
            </a:r>
          </a:p>
          <a:p>
            <a:pPr>
              <a:buNone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	(irc.krienaicw.pl #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djdjeiu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None/>
            </a:pPr>
            <a:r>
              <a:rPr lang="en-US" sz="22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HTTP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Commands published in web pages</a:t>
            </a:r>
          </a:p>
          <a:p>
            <a:pPr>
              <a:buNone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	(http://www.myspace.com/angelairiejs/)</a:t>
            </a:r>
          </a:p>
          <a:p>
            <a:pPr algn="ctr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Distributed control</a:t>
            </a:r>
          </a:p>
          <a:p>
            <a:pPr>
              <a:buNone/>
            </a:pPr>
            <a:r>
              <a:rPr lang="en-US" sz="22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P2P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Commands and/or “commander” address published in the P2P network (more resilient to take down)</a:t>
            </a:r>
          </a:p>
          <a:p>
            <a:pPr algn="ctr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Push vs. Pull</a:t>
            </a:r>
          </a:p>
          <a:p>
            <a:pPr>
              <a:buNone/>
            </a:pPr>
            <a:r>
              <a:rPr lang="en-US" sz="22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Push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bot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silently waits for commands from the “commander"</a:t>
            </a:r>
          </a:p>
          <a:p>
            <a:pPr>
              <a:buNone/>
            </a:pPr>
            <a:r>
              <a:rPr lang="en-US" sz="22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Pull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bot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repeatedly queries the “commander” to see if there is a</a:t>
            </a:r>
          </a:p>
          <a:p>
            <a:pPr>
              <a:buNone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new work to do</a:t>
            </a:r>
            <a:endParaRPr lang="en-US" sz="2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IRC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7863" y="1485900"/>
            <a:ext cx="5248275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IRC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bots continuously (re)connect to the C&amp;C server</a:t>
            </a:r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1188" y="990600"/>
            <a:ext cx="5381625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IRC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bots continuously (re)connect to the C&amp;C server</a:t>
            </a:r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28725" y="990600"/>
            <a:ext cx="6686550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3388" y="300038"/>
            <a:ext cx="8277225" cy="625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IRC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botmaster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sends a command to the C&amp;C server</a:t>
            </a:r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4913" y="990600"/>
            <a:ext cx="6734175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IRC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 fontScale="92500"/>
          </a:bodyPr>
          <a:lstStyle/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C&amp;C server forwards the command to all connected bots</a:t>
            </a:r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3488" y="1157288"/>
            <a:ext cx="6677025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IRC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 lnSpcReduction="10000"/>
          </a:bodyPr>
          <a:lstStyle/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If the C&amp;C server is isolated, the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botmaster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loses control of all the bots</a:t>
            </a:r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990600"/>
            <a:ext cx="6198453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IRC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 fontScale="92500" lnSpcReduction="10000"/>
          </a:bodyPr>
          <a:lstStyle/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It could be very difficult to identify the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botmaster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! (e.g., coffee shops or a chain of compromised machines)</a:t>
            </a:r>
            <a:endParaRPr lang="en-US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066800"/>
            <a:ext cx="6215063" cy="427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IRC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Multiple C&amp;C servers can be used simultaneously</a:t>
            </a:r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143000"/>
            <a:ext cx="7800975" cy="443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IRC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When a C&amp;C server is isolated the bots connect automatically to the others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6263" y="1066800"/>
            <a:ext cx="7991475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IRC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use of multiple C&amp;C servers increases the lifetime of the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botnet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066800"/>
            <a:ext cx="7191375" cy="4041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HTTP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Very similar to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based on IRC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C&amp;C in \pull" mode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C&amp;C trace is difficult to identify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Difficult to block at network level (e.g., firewall)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Difficult to block at DNS level (e.g., domains blacklisting)</a:t>
            </a:r>
            <a:endParaRPr lang="en-US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7263" y="2286000"/>
            <a:ext cx="722947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Dynamic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rendez-vous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points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How does a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locate the C&amp;C server?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Hardcoded IP address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FustFlux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 Hardcoded FQDN or dynamically generated FQDNs (1 FQDN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1 or more IP addresses)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DomainFlux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 Hardcoded URL or dynamically generated URLs (generated different domains as time passes by)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Search keys in the P2P network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Preventing the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rendez-vous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Network level ACLs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DNS ACLs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HTTP ACLs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DDoS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against the C&amp;C server?</a:t>
            </a:r>
          </a:p>
          <a:p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It is possible to perform clustering to determine that a domain is generated by a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DomainFlux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Threat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 network of compromised machines (bots) controlled by a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botmaster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Responsible for (non-exhaustive list):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Large-scale network probing (i.e., scanning activities)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Launching Distributed Denial of Service 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DDoS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 attacks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Sending large-scale unsolicited emails (SPAM)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Click-fraud campaign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Information theft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Shift from a for-fun activity towards a profit-oriented business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P2P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(Storm)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P2P protocol based on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Overnet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(derived from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Kadmelia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057275"/>
            <a:ext cx="7162800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P2P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(Storm)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 fontScale="92500" lnSpcReduction="20000"/>
          </a:bodyPr>
          <a:lstStyle/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Search for keys in the P2P network to locate the proxies (keys are dynamic and published by the proxies through the P2P)</a:t>
            </a:r>
            <a:endParaRPr lang="en-US" sz="2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166814"/>
            <a:ext cx="6738938" cy="4308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P2P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(Storm)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Connect to the proxy and wait for commands (each key is associated with the IP and the port of a new proxy)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8763" y="2025326"/>
            <a:ext cx="6548437" cy="422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P2P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(Storm)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worker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connects to the proxy, authenticates itself and waits for commands</a:t>
            </a:r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2133600"/>
            <a:ext cx="6380544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P2P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(Storm)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proxy forwards command from the master to the workers and vice versa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743075"/>
            <a:ext cx="7029450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P2P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(Storm)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proxy forwards command from the master to the workers and vice versa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050" y="1676400"/>
            <a:ext cx="706755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P2P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(Storm)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proxy forwards command from the master to the workers and vice versa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9675" y="1733550"/>
            <a:ext cx="7019925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P2P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(Storm)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Master servers are controlled directed by the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botmaster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and are hosted on bullet-proof hosts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919563"/>
            <a:ext cx="6781800" cy="4308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P2P based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(Storm)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Workers with best resources are elected to proxies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9675" y="1733550"/>
            <a:ext cx="7019925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Fast-flux service network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 lnSpcReduction="10000"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Off line, disinfected, or problematic agents are replaced with others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is typically composed of millions of agents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identity of the code components of the infrastructure is well protected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Multiple domains are used by the same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(it is not sufficient to shut down a domain)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9313" y="1143000"/>
            <a:ext cx="490537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Torpig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Trojan horse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Distributed via the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Mebroot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“malware platform” as DLL 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Injects itself into 29 different applications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Steals sensitive information (e.g., passwords, SSN, credit card numbers)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HTTP injection for phishing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Uses “encrypted” HTTP as Command &amp; Control (C&amp;C) protocol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Uses a resilient approach (domain flux) to contact a C&amp;C server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Mebroot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Sophisticated master boot record based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Rootkit</a:t>
            </a:r>
            <a:endParaRPr lang="en-US" sz="2200" b="1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Spreads via drive-by downloads (unintended downloads)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Fast-flux service network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 lnSpcReduction="10000"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Off line, disinfected, or problematic agents are replaced with others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is typically composed of millions of agents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identity of the code components of the infrastructure is well protected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Multiple domains are used by the same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(it is not sufficient to shut down a domain)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1219200"/>
            <a:ext cx="4838700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Fast-flux service network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 lnSpcReduction="10000"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Off line, disinfected, or problematic agents are replaced with others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is typically composed of millions of agents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identity of the code components of the infrastructure is well protected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Multiple domains are used by the same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(it is not sufficient to shut down a domain)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143000"/>
            <a:ext cx="480060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Fast-flux service network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 lnSpcReduction="10000"/>
          </a:bodyPr>
          <a:lstStyle/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Off line, disinfected, or problematic agents are replaced with others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is typically composed of millions of agents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identity of the code components of the infrastructure is well protected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Multiple domains are used by the same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(it is not sufficient to shut down a domain)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152525"/>
            <a:ext cx="483870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Infiltrate a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(HTTP C&amp;C)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4913" y="1081088"/>
            <a:ext cx="6734175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Infiltrate a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(HTTP C&amp;C)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infiltrator connects to C&amp;C server as a normal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bot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and can see all the bots connected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39752" y="1152525"/>
            <a:ext cx="5908848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Infiltrate a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(HTTP C&amp;C)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infiltrator receives commands from the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botmaster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as the other bots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676400"/>
            <a:ext cx="676275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Infiltrate a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(HTTP C&amp;C)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infiltrator has the ability to send commands to other bots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600200"/>
            <a:ext cx="6686550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Infiltrate a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(HTTP C&amp;C)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infiltrator has the ability to send commands to other bots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676400"/>
            <a:ext cx="670560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Infiltrate a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(HTTP C&amp;C)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0625" y="1119188"/>
            <a:ext cx="6762750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Infiltrate a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(HTTP C&amp;C)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infiltrator connects to the C&amp;C server as a normal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bot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but he cannot see the other bots connected (C&amp;C pull)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5355" y="1914525"/>
            <a:ext cx="6425170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Torpig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062163"/>
            <a:ext cx="8001000" cy="2993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Infiltrate a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(HTTP C&amp;C)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infiltrator receives commands from the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botmaster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as the other bots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0625" y="1676400"/>
            <a:ext cx="676275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Infiltrate a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(HTTP C&amp;C)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1430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infiltrator cannot send commands to other bots</a:t>
            </a:r>
            <a:endParaRPr lang="en-US" sz="2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1100" y="1600200"/>
            <a:ext cx="6896100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Infiltrate a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(HTTP C&amp;C)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066800"/>
            <a:ext cx="8458200" cy="48768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server-side infiltrator instead can see the other bots and send them commands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85900" y="1676400"/>
            <a:ext cx="6591300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Infiltrate a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(HTTP C&amp;C)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25" y="1490662"/>
            <a:ext cx="836295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819400"/>
            <a:ext cx="77724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u="sng" dirty="0" err="1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Rootkits</a:t>
            </a:r>
            <a:r>
              <a:rPr lang="en-US" u="sng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u="sng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700" u="sng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(Hide Your Malware)</a:t>
            </a:r>
            <a:endParaRPr lang="en-US" sz="2700" u="sng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 dirty="0"/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Rootkits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rootkit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is a tool used to hide, to the system administrator, the presence of a malware on the system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113" y="2133600"/>
            <a:ext cx="8867775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4267200"/>
            <a:ext cx="411480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hooking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Hijack the flow of the execution by modifying a code pointer</a:t>
            </a:r>
          </a:p>
          <a:p>
            <a:pPr algn="ctr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875" y="2638425"/>
            <a:ext cx="885825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IDT hooking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Interrupt Descriptor Table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Interrupts and exceptions dispatching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Hijacking of 1+ handlers (e.g., 0x2e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KiSystemService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2743200"/>
            <a:ext cx="5114925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IDT hooking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Interrupt Descriptor Table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Interrupts and exceptions dispatching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Hijacking of 1+ handlers (e.g., 0x2e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KiSystemService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2667000"/>
            <a:ext cx="5476875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IDT hooking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Interrupt Descriptor Table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Interrupts and exceptions dispatching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Hijacking of 1+ handlers (e.g., 0x2e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KiSystemService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				Problems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is not possible to do filtering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System calls cannot be intercepted if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sysenter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syscall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are used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Easy to detect: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if (IDT[0x2e] !=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KiSystemService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) then ...</a:t>
            </a:r>
          </a:p>
          <a:p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Data Collection Principles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Principle 1: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the hijacked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should be operated so that any harm and/or damage to victims and targets of attacks would be minimized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Always responded with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okn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message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Never sent new/blank configuration file</a:t>
            </a:r>
          </a:p>
          <a:p>
            <a:pPr>
              <a:buNone/>
            </a:pPr>
            <a:r>
              <a:rPr lang="en-US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Principle 2: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sinkholed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botnet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manage by good guys) should collect enough information to enable notification and remediation of affected parties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Worked with law enforcement (FBI and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DoD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Cybercrime units)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Worked with bank security officers</a:t>
            </a:r>
          </a:p>
          <a:p>
            <a:pPr lvl="1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Worked with ISPs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SSDT hooking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System Service Descriptor Table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System calls dispatching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Hijacking of 1+ descriptors (e.g., 0x74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NtOpenFile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3124200"/>
            <a:ext cx="5076825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SSDT hooking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System Service Descriptor Table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System calls dispatching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Hijacking of 1+ descriptors (e.g., 0x74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NtOpenFile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2743200"/>
            <a:ext cx="5057775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SSDT hooking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System Service Descriptor Table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System calls dispatching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Hijacking of 1+ descriptors (e.g., 0x74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NtOpenFile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Problems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Easy to detect: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if (SSDT[0x74] !=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NtOpenFile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 then ...</a:t>
            </a:r>
          </a:p>
          <a:p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run-time patching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is possible to intercept the execution in multiple points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More difficult to detect (no common hooking point)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2514600"/>
            <a:ext cx="3743325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run-time patching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is possible to intercept the execution in multiple points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More difficult to detect (no common hooking point)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038" y="2381250"/>
            <a:ext cx="7781925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run-time patching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is possible to intercept the execution in multiple points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More difficult to detect (no common hooking point)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743200"/>
            <a:ext cx="7848600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run-time patching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is possible to intercept the execution in multiple points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More difficult to detect (no common hooking point)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667000"/>
            <a:ext cx="7829550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run-time patching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is possible to intercept the execution in multiple points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More difficult to detect (no common hooking point)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514600"/>
            <a:ext cx="7820025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run-time patching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is possible to intercept the execution in multiple points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More difficult to detect (no common hooking point)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590800"/>
            <a:ext cx="7839075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run-time patching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is possible to intercept the execution in multiple points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More difficult to detect (no common hooking point)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6275" y="2000250"/>
            <a:ext cx="779145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Data Collection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914400" y="4800600"/>
            <a:ext cx="7772400" cy="13716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Observations: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Weak passwords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Credential reuse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Enables for more successful social engineering attacks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066800"/>
            <a:ext cx="601980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run-time patching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is possible to intercept the execution in multiple points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More difficult to detect (no common hooking point)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667000"/>
            <a:ext cx="7562850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run-time patching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is possible to intercept the execution in multiple points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More difficult to detect (no common hooking point)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438400"/>
            <a:ext cx="7743825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run-time patching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is possible to intercept the execution in multiple points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More difficult to detect (no common hooking point)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667000"/>
            <a:ext cx="76581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run-time patching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is possible to intercept the execution in multiple points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More difficult to detect (no common hooking point)</a:t>
            </a: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438400"/>
            <a:ext cx="7839075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153400" cy="731838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Direct Kernel Object Manipulation (DKOM)</a:t>
            </a:r>
            <a:endParaRPr lang="en-US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memory alteration of a kernel structure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 hook or patch necessary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malware.exe disappears from the list of running processes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Scheduling is thread-based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0225" y="2619375"/>
            <a:ext cx="5543550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153400" cy="731838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Direct Kernel Object Manipulation (DKOM)</a:t>
            </a:r>
            <a:endParaRPr lang="en-US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memory alteration of a kernel structure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 hook or patch necessary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667000"/>
            <a:ext cx="689610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153400" cy="731838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Root-kit: Direct Kernel Object Manipulation (DKOM)</a:t>
            </a:r>
            <a:endParaRPr lang="en-US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memory alteration of a kernel structure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 hook or patch necessary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514600"/>
            <a:ext cx="6838950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7772400" cy="5794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Acknowledgements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FAST-NUCES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Material in this lecture are taken from the slides prepared by: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Prof. Lorenzo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Cavallaro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(Information Security Group, Royal Holloway, University of London)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http://study.result.pk/wp-content/uploads/2011/07/National-University-of-Computer-and-Emerging-Sciences-NUCES-300x300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248400"/>
            <a:ext cx="47880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</TotalTime>
  <Words>2898</Words>
  <Application>Microsoft Office PowerPoint</Application>
  <PresentationFormat>On-screen Show (4:3)</PresentationFormat>
  <Paragraphs>670</Paragraphs>
  <Slides>97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4" baseType="lpstr">
      <vt:lpstr>Calibri</vt:lpstr>
      <vt:lpstr>Franklin Gothic Book</vt:lpstr>
      <vt:lpstr>Perpetua</vt:lpstr>
      <vt:lpstr>Times New Roman</vt:lpstr>
      <vt:lpstr>Wingdings</vt:lpstr>
      <vt:lpstr>Wingdings 2</vt:lpstr>
      <vt:lpstr>Equity</vt:lpstr>
      <vt:lpstr>CS-446: Information Systems Security</vt:lpstr>
      <vt:lpstr>Overview </vt:lpstr>
      <vt:lpstr>Lets start with a story</vt:lpstr>
      <vt:lpstr>PowerPoint Presentation</vt:lpstr>
      <vt:lpstr>The Botnet Threat</vt:lpstr>
      <vt:lpstr>The Torpig  Botnet</vt:lpstr>
      <vt:lpstr>The Torpig  Botnet</vt:lpstr>
      <vt:lpstr>Data Collection Principles</vt:lpstr>
      <vt:lpstr>Data Collection</vt:lpstr>
      <vt:lpstr>Threats (Theft of Financial Information)</vt:lpstr>
      <vt:lpstr>Value of Financial Information</vt:lpstr>
      <vt:lpstr>Lessons Learned</vt:lpstr>
      <vt:lpstr>Lessons Learned</vt:lpstr>
      <vt:lpstr>Malicious Software</vt:lpstr>
      <vt:lpstr>Malicious Software</vt:lpstr>
      <vt:lpstr>Taxonomy I</vt:lpstr>
      <vt:lpstr>Taxonomy II</vt:lpstr>
      <vt:lpstr>Taxonomy III</vt:lpstr>
      <vt:lpstr>Fighting Malware I</vt:lpstr>
      <vt:lpstr>Fighting Malware II</vt:lpstr>
      <vt:lpstr>Botnets</vt:lpstr>
      <vt:lpstr>Botnets I</vt:lpstr>
      <vt:lpstr>Botnets II</vt:lpstr>
      <vt:lpstr>History I</vt:lpstr>
      <vt:lpstr>History II</vt:lpstr>
      <vt:lpstr>Botnets</vt:lpstr>
      <vt:lpstr>Creation</vt:lpstr>
      <vt:lpstr>Drive-By Downloads</vt:lpstr>
      <vt:lpstr>Propagation Technique: Remote exploit + drive-by-download</vt:lpstr>
      <vt:lpstr>Propagation Technique: Remote exploit + drive-by-download</vt:lpstr>
      <vt:lpstr>Propagation Technique: Remote exploit + drive-by-download</vt:lpstr>
      <vt:lpstr>Propagation Techniques: Rogue Antivirus</vt:lpstr>
      <vt:lpstr>Propagation Techniques: Rogue Antivirus</vt:lpstr>
      <vt:lpstr>Propagation Techniques: Rogue Antivirus</vt:lpstr>
      <vt:lpstr>Command &amp; Control</vt:lpstr>
      <vt:lpstr>Command &amp; Control</vt:lpstr>
      <vt:lpstr>IRC based botnet</vt:lpstr>
      <vt:lpstr>IRC based botnet</vt:lpstr>
      <vt:lpstr>IRC based botnet</vt:lpstr>
      <vt:lpstr>IRC based botnet</vt:lpstr>
      <vt:lpstr>IRC based botnet</vt:lpstr>
      <vt:lpstr>IRC based botnet</vt:lpstr>
      <vt:lpstr>IRC based botnet</vt:lpstr>
      <vt:lpstr>IRC based botnet</vt:lpstr>
      <vt:lpstr>IRC based botnet</vt:lpstr>
      <vt:lpstr>IRC based botnet</vt:lpstr>
      <vt:lpstr>HTTP based botnet</vt:lpstr>
      <vt:lpstr>Dynamic rendez-vous points</vt:lpstr>
      <vt:lpstr>Preventing the rendez-vous</vt:lpstr>
      <vt:lpstr>P2P based botnet (Storm)</vt:lpstr>
      <vt:lpstr>P2P based botnet (Storm)</vt:lpstr>
      <vt:lpstr>P2P based botnet (Storm)</vt:lpstr>
      <vt:lpstr>P2P based botnet (Storm)</vt:lpstr>
      <vt:lpstr>P2P based botnet (Storm)</vt:lpstr>
      <vt:lpstr>P2P based botnet (Storm)</vt:lpstr>
      <vt:lpstr>P2P based botnet (Storm)</vt:lpstr>
      <vt:lpstr>P2P based botnet (Storm)</vt:lpstr>
      <vt:lpstr>P2P based botnet (Storm)</vt:lpstr>
      <vt:lpstr>Fast-flux service network</vt:lpstr>
      <vt:lpstr>Fast-flux service network</vt:lpstr>
      <vt:lpstr>Fast-flux service network</vt:lpstr>
      <vt:lpstr>Fast-flux service network</vt:lpstr>
      <vt:lpstr>Infiltrate a botnet (HTTP C&amp;C)</vt:lpstr>
      <vt:lpstr>Infiltrate a botnet (HTTP C&amp;C)</vt:lpstr>
      <vt:lpstr>Infiltrate a botnet (HTTP C&amp;C)</vt:lpstr>
      <vt:lpstr>Infiltrate a botnet (HTTP C&amp;C)</vt:lpstr>
      <vt:lpstr>Infiltrate a botnet (HTTP C&amp;C)</vt:lpstr>
      <vt:lpstr>Infiltrate a botnet (HTTP C&amp;C)</vt:lpstr>
      <vt:lpstr>Infiltrate a botnet (HTTP C&amp;C)</vt:lpstr>
      <vt:lpstr>Infiltrate a botnet (HTTP C&amp;C)</vt:lpstr>
      <vt:lpstr>Infiltrate a botnet (HTTP C&amp;C)</vt:lpstr>
      <vt:lpstr>Infiltrate a botnet (HTTP C&amp;C)</vt:lpstr>
      <vt:lpstr>Infiltrate a botnet (HTTP C&amp;C)</vt:lpstr>
      <vt:lpstr>Rootkits (Hide Your Malware)</vt:lpstr>
      <vt:lpstr>Rootkits</vt:lpstr>
      <vt:lpstr>Root-kit: hooking</vt:lpstr>
      <vt:lpstr>Root-kit: IDT hooking</vt:lpstr>
      <vt:lpstr>Root-kit: IDT hooking</vt:lpstr>
      <vt:lpstr>Root-kit: IDT hooking</vt:lpstr>
      <vt:lpstr>Root-kit: SSDT hooking</vt:lpstr>
      <vt:lpstr>Root-kit: SSDT hooking</vt:lpstr>
      <vt:lpstr>Root-kit: SSDT hooking</vt:lpstr>
      <vt:lpstr>Root-kit: run-time patching</vt:lpstr>
      <vt:lpstr>Root-kit: run-time patching</vt:lpstr>
      <vt:lpstr>Root-kit: run-time patching</vt:lpstr>
      <vt:lpstr>Root-kit: run-time patching</vt:lpstr>
      <vt:lpstr>Root-kit: run-time patching</vt:lpstr>
      <vt:lpstr>Root-kit: run-time patching</vt:lpstr>
      <vt:lpstr>Root-kit: run-time patching</vt:lpstr>
      <vt:lpstr>Root-kit: run-time patching</vt:lpstr>
      <vt:lpstr>Root-kit: run-time patching</vt:lpstr>
      <vt:lpstr>Root-kit: run-time patching</vt:lpstr>
      <vt:lpstr>Root-kit: run-time patching</vt:lpstr>
      <vt:lpstr>Root-kit: Direct Kernel Object Manipulation (DKOM)</vt:lpstr>
      <vt:lpstr>Root-kit: Direct Kernel Object Manipulation (DKOM)</vt:lpstr>
      <vt:lpstr>Root-kit: Direct Kernel Object Manipulation (DKOM)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Sufian Hameed</dc:creator>
  <cp:lastModifiedBy>Windows User</cp:lastModifiedBy>
  <cp:revision>981</cp:revision>
  <dcterms:created xsi:type="dcterms:W3CDTF">2006-08-16T00:00:00Z</dcterms:created>
  <dcterms:modified xsi:type="dcterms:W3CDTF">2018-11-04T18:21:02Z</dcterms:modified>
</cp:coreProperties>
</file>